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82" r:id="rId4"/>
    <p:sldId id="283" r:id="rId5"/>
    <p:sldId id="284" r:id="rId6"/>
    <p:sldId id="258" r:id="rId7"/>
    <p:sldId id="259" r:id="rId8"/>
    <p:sldId id="267" r:id="rId9"/>
    <p:sldId id="268" r:id="rId10"/>
    <p:sldId id="270" r:id="rId11"/>
    <p:sldId id="269" r:id="rId12"/>
    <p:sldId id="271" r:id="rId13"/>
    <p:sldId id="260" r:id="rId14"/>
    <p:sldId id="279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1" r:id="rId23"/>
    <p:sldId id="262" r:id="rId24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IVY\R\Assignments\Data_for_Logistic_Regression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IVY\R\Assignments\Data_for_Logistic_Regression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[Data_for_Logistic_Regression.csv]Sheet1!PivotTable1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No. of customers according to 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Sheet1!$A$4:$A$10</c:f>
              <c:strCache>
                <c:ptCount val="6"/>
                <c:pt idx="0">
                  <c:v>29-38</c:v>
                </c:pt>
                <c:pt idx="1">
                  <c:v>19-28</c:v>
                </c:pt>
                <c:pt idx="2">
                  <c:v>39-48</c:v>
                </c:pt>
                <c:pt idx="3">
                  <c:v>49-58</c:v>
                </c:pt>
                <c:pt idx="4">
                  <c:v>59-68</c:v>
                </c:pt>
                <c:pt idx="5">
                  <c:v>69-78</c:v>
                </c:pt>
              </c:strCache>
            </c:strRef>
          </c:cat>
          <c:val>
            <c:numRef>
              <c:f>Sheet1!$B$4:$B$10</c:f>
              <c:numCache>
                <c:formatCode>General</c:formatCode>
                <c:ptCount val="6"/>
                <c:pt idx="0">
                  <c:v>1730</c:v>
                </c:pt>
                <c:pt idx="1">
                  <c:v>1670</c:v>
                </c:pt>
                <c:pt idx="2">
                  <c:v>905</c:v>
                </c:pt>
                <c:pt idx="3">
                  <c:v>425</c:v>
                </c:pt>
                <c:pt idx="4">
                  <c:v>235</c:v>
                </c:pt>
                <c:pt idx="5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3C-4492-90B6-AD3B891681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97150112"/>
        <c:axId val="97150528"/>
      </c:barChart>
      <c:catAx>
        <c:axId val="9715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150528"/>
        <c:crosses val="autoZero"/>
        <c:auto val="1"/>
        <c:lblAlgn val="ctr"/>
        <c:lblOffset val="100"/>
        <c:noMultiLvlLbl val="0"/>
      </c:catAx>
      <c:valAx>
        <c:axId val="97150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15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[Data_for_Logistic_Regression.csv]Sheet1!PivotTable2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No. of customers according to credit amount</a:t>
            </a:r>
          </a:p>
        </c:rich>
      </c:tx>
      <c:layout>
        <c:manualLayout>
          <c:xMode val="edge"/>
          <c:yMode val="edge"/>
          <c:x val="0.21647820841762325"/>
          <c:y val="5.8950823872577097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Sheet1!$B$25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Sheet1!$A$26:$A$35</c:f>
              <c:strCache>
                <c:ptCount val="9"/>
                <c:pt idx="0">
                  <c:v>250-2249</c:v>
                </c:pt>
                <c:pt idx="1">
                  <c:v>2250-4249</c:v>
                </c:pt>
                <c:pt idx="2">
                  <c:v>4250-6249</c:v>
                </c:pt>
                <c:pt idx="3">
                  <c:v>6250-8249</c:v>
                </c:pt>
                <c:pt idx="4">
                  <c:v>8250-10249</c:v>
                </c:pt>
                <c:pt idx="5">
                  <c:v>10250-12249</c:v>
                </c:pt>
                <c:pt idx="6">
                  <c:v>12250-14249</c:v>
                </c:pt>
                <c:pt idx="7">
                  <c:v>14250-16249</c:v>
                </c:pt>
                <c:pt idx="8">
                  <c:v>18250-20249</c:v>
                </c:pt>
              </c:strCache>
            </c:strRef>
          </c:cat>
          <c:val>
            <c:numRef>
              <c:f>Sheet1!$B$26:$B$35</c:f>
              <c:numCache>
                <c:formatCode>General</c:formatCode>
                <c:ptCount val="9"/>
                <c:pt idx="0">
                  <c:v>2430</c:v>
                </c:pt>
                <c:pt idx="1">
                  <c:v>1420</c:v>
                </c:pt>
                <c:pt idx="2">
                  <c:v>455</c:v>
                </c:pt>
                <c:pt idx="3">
                  <c:v>370</c:v>
                </c:pt>
                <c:pt idx="4">
                  <c:v>140</c:v>
                </c:pt>
                <c:pt idx="5">
                  <c:v>90</c:v>
                </c:pt>
                <c:pt idx="6">
                  <c:v>45</c:v>
                </c:pt>
                <c:pt idx="7">
                  <c:v>45</c:v>
                </c:pt>
                <c:pt idx="8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A8-42A3-9C10-4F29B377F5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97151776"/>
        <c:axId val="97154688"/>
      </c:barChart>
      <c:catAx>
        <c:axId val="97151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154688"/>
        <c:crosses val="autoZero"/>
        <c:auto val="1"/>
        <c:lblAlgn val="ctr"/>
        <c:lblOffset val="100"/>
        <c:noMultiLvlLbl val="0"/>
      </c:catAx>
      <c:valAx>
        <c:axId val="97154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151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10" name="Shape 55"/>
          <p:cNvSpPr/>
          <p:nvPr/>
        </p:nvSpPr>
        <p:spPr>
          <a:xfrm>
            <a:off x="508347" y="1642014"/>
            <a:ext cx="3953102" cy="1800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rPr lang="en-IN" dirty="0"/>
              <a:t>Logistic Regression Case Study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sp>
        <p:nvSpPr>
          <p:cNvPr id="113" name="Shape 58"/>
          <p:cNvSpPr/>
          <p:nvPr/>
        </p:nvSpPr>
        <p:spPr>
          <a:xfrm>
            <a:off x="537900" y="3666599"/>
            <a:ext cx="6249600" cy="36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Sreya Basak</a:t>
            </a:r>
            <a:endParaRPr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796112"/>
            <a:ext cx="856560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for the Categorical  Variable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7CC3076-D057-41F0-B1CF-E1DF90EBF711}"/>
              </a:ext>
            </a:extLst>
          </p:cNvPr>
          <p:cNvGraphicFramePr>
            <a:graphicFrameLocks noGrp="1"/>
          </p:cNvGraphicFramePr>
          <p:nvPr/>
        </p:nvGraphicFramePr>
        <p:xfrm>
          <a:off x="362244" y="1558629"/>
          <a:ext cx="8321011" cy="1257300"/>
        </p:xfrm>
        <a:graphic>
          <a:graphicData uri="http://schemas.openxmlformats.org/drawingml/2006/table">
            <a:tbl>
              <a:tblPr/>
              <a:tblGrid>
                <a:gridCol w="1176359">
                  <a:extLst>
                    <a:ext uri="{9D8B030D-6E8A-4147-A177-3AD203B41FA5}">
                      <a16:colId xmlns:a16="http://schemas.microsoft.com/office/drawing/2014/main" val="3346807405"/>
                    </a:ext>
                  </a:extLst>
                </a:gridCol>
                <a:gridCol w="1851036">
                  <a:extLst>
                    <a:ext uri="{9D8B030D-6E8A-4147-A177-3AD203B41FA5}">
                      <a16:colId xmlns:a16="http://schemas.microsoft.com/office/drawing/2014/main" val="3121417429"/>
                    </a:ext>
                  </a:extLst>
                </a:gridCol>
                <a:gridCol w="1401251">
                  <a:extLst>
                    <a:ext uri="{9D8B030D-6E8A-4147-A177-3AD203B41FA5}">
                      <a16:colId xmlns:a16="http://schemas.microsoft.com/office/drawing/2014/main" val="3726854493"/>
                    </a:ext>
                  </a:extLst>
                </a:gridCol>
                <a:gridCol w="1176359">
                  <a:extLst>
                    <a:ext uri="{9D8B030D-6E8A-4147-A177-3AD203B41FA5}">
                      <a16:colId xmlns:a16="http://schemas.microsoft.com/office/drawing/2014/main" val="965285911"/>
                    </a:ext>
                  </a:extLst>
                </a:gridCol>
                <a:gridCol w="1539647">
                  <a:extLst>
                    <a:ext uri="{9D8B030D-6E8A-4147-A177-3AD203B41FA5}">
                      <a16:colId xmlns:a16="http://schemas.microsoft.com/office/drawing/2014/main" val="259458086"/>
                    </a:ext>
                  </a:extLst>
                </a:gridCol>
                <a:gridCol w="1176359">
                  <a:extLst>
                    <a:ext uri="{9D8B030D-6E8A-4147-A177-3AD203B41FA5}">
                      <a16:colId xmlns:a16="http://schemas.microsoft.com/office/drawing/2014/main" val="210429825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Property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Other_Inst_Plans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Housing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  Job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Telephone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Foreign_Worker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360409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A121:1410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A141: 695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A151: 895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A171: 110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A191:2980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A201:4815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143002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A122:1160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A142: 235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A152:3565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A172:1000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A192:2020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A202: 185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966296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A123:1660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A143:4070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A153: 540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A173:3150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6587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A124: 770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A174: 740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110396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4F0A169-81CB-42B2-81D2-03C2BC67CDCC}"/>
              </a:ext>
            </a:extLst>
          </p:cNvPr>
          <p:cNvSpPr txBox="1"/>
          <p:nvPr/>
        </p:nvSpPr>
        <p:spPr>
          <a:xfrm>
            <a:off x="439479" y="3147237"/>
            <a:ext cx="5925879" cy="1384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Here, our 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dependent variable 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is the </a:t>
            </a:r>
            <a:r>
              <a:rPr kumimoji="0" lang="en-US" sz="14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Default_on_Payment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hich has the following stat: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No. of persons not likely to default are </a:t>
            </a: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3505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No. of persons who are likely to default are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1495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510817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796112"/>
            <a:ext cx="856560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value for the Numerical and Categorical  Variable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40A9618-F0C5-48C9-9307-2FAFDD1A4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972891"/>
              </p:ext>
            </p:extLst>
          </p:nvPr>
        </p:nvGraphicFramePr>
        <p:xfrm>
          <a:off x="4486940" y="1388981"/>
          <a:ext cx="4283685" cy="3576247"/>
        </p:xfrm>
        <a:graphic>
          <a:graphicData uri="http://schemas.openxmlformats.org/drawingml/2006/table">
            <a:tbl>
              <a:tblPr/>
              <a:tblGrid>
                <a:gridCol w="726561">
                  <a:extLst>
                    <a:ext uri="{9D8B030D-6E8A-4147-A177-3AD203B41FA5}">
                      <a16:colId xmlns:a16="http://schemas.microsoft.com/office/drawing/2014/main" val="2623645193"/>
                    </a:ext>
                  </a:extLst>
                </a:gridCol>
                <a:gridCol w="2467282">
                  <a:extLst>
                    <a:ext uri="{9D8B030D-6E8A-4147-A177-3AD203B41FA5}">
                      <a16:colId xmlns:a16="http://schemas.microsoft.com/office/drawing/2014/main" val="2052529148"/>
                    </a:ext>
                  </a:extLst>
                </a:gridCol>
                <a:gridCol w="1089842">
                  <a:extLst>
                    <a:ext uri="{9D8B030D-6E8A-4147-A177-3AD203B41FA5}">
                      <a16:colId xmlns:a16="http://schemas.microsoft.com/office/drawing/2014/main" val="3109638675"/>
                    </a:ext>
                  </a:extLst>
                </a:gridCol>
              </a:tblGrid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Open Sans" panose="020B0606030504020204" pitchFamily="34" charset="0"/>
                        </a:rPr>
                        <a:t>S.No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Open Sans" panose="020B0606030504020204" pitchFamily="34" charset="0"/>
                        </a:rPr>
                        <a:t>Variable Name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1" i="0" u="none" strike="noStrike">
                          <a:solidFill>
                            <a:srgbClr val="FFFFFF"/>
                          </a:solidFill>
                          <a:effectLst/>
                          <a:latin typeface="Open Sans" panose="020B0606030504020204" pitchFamily="34" charset="0"/>
                        </a:rPr>
                        <a:t>IV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450945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Customer_ID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0.019188921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405598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2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Duration_in_Months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0.23846948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222909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3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Credit_Amount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0.110607157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6919694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4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Inst_Rt_Income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0.027941771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7295741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5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Current_Address_Yrs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0.002976114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2633285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6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Age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0.096781571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986809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7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Num_CC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0.010738813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46626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8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Dependents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2.07E-05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618762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9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Count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261881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10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Status_Checking_Acc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0.662862637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0358569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11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Credit_History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0.292735469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239358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12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Purposre_Credit_Taken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0.173555983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6319091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13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Savings_Acc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0.19363296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187404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14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Years_At_Present_Employment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0.086258015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492715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15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Marital_Status_Gender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0.042557444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4708795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16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Other_Debtors_Guarantors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0.032057621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083976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17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Property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0.117522541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4515599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18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Other_Inst_Plans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0.058855966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505043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19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Housing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0.085287467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152044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20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Job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0.009003153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9405241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21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Telephone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0.005784725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6891903"/>
                  </a:ext>
                </a:extLst>
              </a:tr>
              <a:tr h="155489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22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Foreign_Worker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0.043567743</a:t>
                      </a:r>
                    </a:p>
                  </a:txBody>
                  <a:tcPr marL="5713" marR="5713" marT="57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571076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50FCACD-A15F-41B9-A21B-ECC28AD8C606}"/>
              </a:ext>
            </a:extLst>
          </p:cNvPr>
          <p:cNvSpPr txBox="1"/>
          <p:nvPr/>
        </p:nvSpPr>
        <p:spPr>
          <a:xfrm>
            <a:off x="389860" y="1545265"/>
            <a:ext cx="3820633" cy="35394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According to Siddiqi (2006), by convention the values of the IV statistic can be interpreted as follows.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If the IV statistic is: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Less than 0.02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, then the predicter is not useful for modeling (separating the 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Goods from the </a:t>
            </a:r>
            <a:r>
              <a:rPr kumimoji="0" lang="en-US" sz="14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Bads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)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0.02 to 0.1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, then the predictor has only a weak relationship to the 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Goods/</a:t>
            </a:r>
            <a:r>
              <a:rPr kumimoji="0" lang="en-US" sz="14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Bads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odds ratio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0.1 to 0.3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, then the predictor has a medium strength relationship to the 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Goods/</a:t>
            </a:r>
            <a:r>
              <a:rPr kumimoji="0" lang="en-US" sz="14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Bads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odds ratio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0.3 or higher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, then the predictor has a strong relationship to the 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Goods/</a:t>
            </a:r>
            <a:r>
              <a:rPr kumimoji="0" lang="en-US" sz="14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Bads</a:t>
            </a:r>
            <a:r>
              <a:rPr kumimoji="0" lang="en-US" sz="14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odds ratio.</a:t>
            </a:r>
            <a:endParaRPr kumimoji="0" lang="en-IN" sz="14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975890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155017" y="820525"/>
            <a:ext cx="5664535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: Methodology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2" name="Shape 91"/>
          <p:cNvSpPr/>
          <p:nvPr/>
        </p:nvSpPr>
        <p:spPr>
          <a:xfrm>
            <a:off x="261731" y="1395843"/>
            <a:ext cx="8017487" cy="1655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Maximum Likelihood Estimation Technique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Estimation of parameters in logistic regression is carried out using Maximum Likelihood Estimation (MLE) technique.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MLE is a statistical model for estimating model parameters of a function.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a given dataset, the MLE chooses the values of model parameters that makes the data "more likely", than other parameter values.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9385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155017" y="820525"/>
            <a:ext cx="5664535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Model Building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2" name="Shape 91"/>
          <p:cNvSpPr/>
          <p:nvPr/>
        </p:nvSpPr>
        <p:spPr>
          <a:xfrm>
            <a:off x="205025" y="1570616"/>
            <a:ext cx="4134600" cy="3142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dataset is </a:t>
            </a:r>
            <a:r>
              <a:rPr lang="en-US" sz="1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split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into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70%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training dataset and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30</a:t>
            </a:r>
            <a:r>
              <a:rPr lang="en-US" sz="14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%</a:t>
            </a:r>
            <a:r>
              <a:rPr lang="en-US"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test 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Then we will be removing the insignificant variable based on high p-value from the training dataset one by one to build our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training model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Finally after removing the insignificant variables from the training model we have the following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26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significant variables in our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evaluation model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D856121-79D0-4892-AFE9-C64B023AFD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95" r="46822" b="6701"/>
          <a:stretch/>
        </p:blipFill>
        <p:spPr>
          <a:xfrm>
            <a:off x="4804378" y="1014064"/>
            <a:ext cx="4240386" cy="36429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155017" y="820525"/>
            <a:ext cx="5664535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Model Building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2" name="Shape 91"/>
          <p:cNvSpPr/>
          <p:nvPr/>
        </p:nvSpPr>
        <p:spPr>
          <a:xfrm>
            <a:off x="205025" y="1570616"/>
            <a:ext cx="4134600" cy="3142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400" b="1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Variable Importance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following image shows the importance of variables in the evaluation dataset.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Status_Checking_AccA14 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 the variable with highest overall importance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10.441177 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followed by </a:t>
            </a:r>
            <a:r>
              <a:rPr lang="en-US" sz="1400" i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Savings_Acc</a:t>
            </a:r>
            <a:r>
              <a:rPr lang="en-US" sz="1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A65  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importance of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5.141898.</a:t>
            </a:r>
          </a:p>
          <a:p>
            <a:endPara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Variable with lowest importance value of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1.99 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 </a:t>
            </a:r>
            <a:r>
              <a:rPr lang="en-US" sz="1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A124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0263B0-0748-44C3-826B-8FBDFD9F0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219" r="53256" b="8355"/>
          <a:stretch/>
        </p:blipFill>
        <p:spPr>
          <a:xfrm>
            <a:off x="4714695" y="1309525"/>
            <a:ext cx="4274288" cy="341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6557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</a:t>
            </a:r>
            <a:endParaRPr dirty="0"/>
          </a:p>
        </p:txBody>
      </p:sp>
      <p:sp>
        <p:nvSpPr>
          <p:cNvPr id="141" name="Shape 90"/>
          <p:cNvSpPr/>
          <p:nvPr/>
        </p:nvSpPr>
        <p:spPr>
          <a:xfrm>
            <a:off x="155017" y="820525"/>
            <a:ext cx="756422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 Inference and Diagnostics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2" name="Shape 91"/>
          <p:cNvSpPr/>
          <p:nvPr/>
        </p:nvSpPr>
        <p:spPr>
          <a:xfrm>
            <a:off x="205025" y="1570616"/>
            <a:ext cx="4134600" cy="2894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400" b="1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Wald Test</a:t>
            </a:r>
          </a:p>
          <a:p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Wald Test is used to check the significance of individual explanatory variables in Logistic Regression (similar to t-statistic in linear regression)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Wald Test statistic is a chi-square test statistic</a:t>
            </a: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Null Hypothesis Ho: Bi=0</a:t>
            </a:r>
          </a:p>
          <a:p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Alternative Hypothesis H1: Bi≠0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Since, p-value is less then 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0.001, hence we reject Ho that the all Bi=0.</a:t>
            </a:r>
            <a:endParaRPr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7AD52B-B3E1-4D46-B599-54CF34395A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175" r="71550" b="8374"/>
          <a:stretch/>
        </p:blipFill>
        <p:spPr>
          <a:xfrm>
            <a:off x="5039833" y="1660525"/>
            <a:ext cx="3622158" cy="140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48087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</a:t>
            </a:r>
            <a:endParaRPr dirty="0"/>
          </a:p>
        </p:txBody>
      </p:sp>
      <p:sp>
        <p:nvSpPr>
          <p:cNvPr id="141" name="Shape 90"/>
          <p:cNvSpPr/>
          <p:nvPr/>
        </p:nvSpPr>
        <p:spPr>
          <a:xfrm>
            <a:off x="155017" y="820525"/>
            <a:ext cx="756422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 Inference and Diagnostics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C357E1-5887-48E1-881D-96B58ACA68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09" t="24255" r="20776" b="8217"/>
          <a:stretch/>
        </p:blipFill>
        <p:spPr>
          <a:xfrm>
            <a:off x="205025" y="1570616"/>
            <a:ext cx="5670697" cy="3473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843066-7682-4ED5-9B4C-65B17B8E0D58}"/>
              </a:ext>
            </a:extLst>
          </p:cNvPr>
          <p:cNvSpPr txBox="1"/>
          <p:nvPr/>
        </p:nvSpPr>
        <p:spPr>
          <a:xfrm>
            <a:off x="354422" y="1395843"/>
            <a:ext cx="2317897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Variance Inflation Factor</a:t>
            </a:r>
            <a:endParaRPr kumimoji="0" lang="en-IN" sz="1400" b="1" i="0" u="sng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F0B6DA-05CA-4E69-8E42-B2F48D2211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" t="32284" r="48062" b="9457"/>
          <a:stretch/>
        </p:blipFill>
        <p:spPr>
          <a:xfrm>
            <a:off x="5670696" y="1360970"/>
            <a:ext cx="3382081" cy="31041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88C010C-9DB5-4298-8224-96D78AC793D1}"/>
              </a:ext>
            </a:extLst>
          </p:cNvPr>
          <p:cNvSpPr txBox="1"/>
          <p:nvPr/>
        </p:nvSpPr>
        <p:spPr>
          <a:xfrm>
            <a:off x="5465133" y="4556361"/>
            <a:ext cx="3638644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The model does </a:t>
            </a:r>
            <a:r>
              <a:rPr kumimoji="0" lang="en-US" sz="1200" b="1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not</a:t>
            </a: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suffer from </a:t>
            </a:r>
            <a:r>
              <a:rPr kumimoji="0" lang="en-US" sz="1200" b="1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multicollinearity</a:t>
            </a: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as all the values are less than 1.7</a:t>
            </a:r>
            <a:endParaRPr kumimoji="0" lang="en-IN" sz="1200" i="1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329EBA-2A5F-4FE8-84D6-86E85321F43A}"/>
              </a:ext>
            </a:extLst>
          </p:cNvPr>
          <p:cNvSpPr txBox="1"/>
          <p:nvPr/>
        </p:nvSpPr>
        <p:spPr>
          <a:xfrm>
            <a:off x="5505356" y="4582257"/>
            <a:ext cx="3638644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The model does </a:t>
            </a:r>
            <a:r>
              <a:rPr kumimoji="0" lang="en-US" sz="1200" b="1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not</a:t>
            </a: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suffer from </a:t>
            </a:r>
            <a:r>
              <a:rPr kumimoji="0" lang="en-US" sz="1200" b="1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multicollinearity</a:t>
            </a: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as all the values are less than 1.7</a:t>
            </a:r>
            <a:endParaRPr kumimoji="0" lang="en-IN" sz="1200" i="1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014671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</a:t>
            </a:r>
            <a:endParaRPr dirty="0"/>
          </a:p>
        </p:txBody>
      </p:sp>
      <p:sp>
        <p:nvSpPr>
          <p:cNvPr id="141" name="Shape 90"/>
          <p:cNvSpPr/>
          <p:nvPr/>
        </p:nvSpPr>
        <p:spPr>
          <a:xfrm>
            <a:off x="155017" y="820525"/>
            <a:ext cx="756422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 Inference and Diagnostics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843066-7682-4ED5-9B4C-65B17B8E0D58}"/>
              </a:ext>
            </a:extLst>
          </p:cNvPr>
          <p:cNvSpPr txBox="1"/>
          <p:nvPr/>
        </p:nvSpPr>
        <p:spPr>
          <a:xfrm>
            <a:off x="354422" y="1395843"/>
            <a:ext cx="2317897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sng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Lackfit</a:t>
            </a:r>
            <a:r>
              <a:rPr kumimoji="0" lang="en-US" sz="1400" b="1" i="0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Deviance Test</a:t>
            </a:r>
            <a:endParaRPr kumimoji="0" lang="en-IN" sz="1400" b="1" i="0" u="sng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8C010C-9DB5-4298-8224-96D78AC793D1}"/>
              </a:ext>
            </a:extLst>
          </p:cNvPr>
          <p:cNvSpPr txBox="1"/>
          <p:nvPr/>
        </p:nvSpPr>
        <p:spPr>
          <a:xfrm>
            <a:off x="446567" y="2005011"/>
            <a:ext cx="4494027" cy="1754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Lackfit</a:t>
            </a:r>
            <a:r>
              <a:rPr kumimoji="0" lang="en-US" sz="1200" b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Deviance </a:t>
            </a:r>
            <a:r>
              <a:rPr kumimoji="0" lang="en-US" sz="1200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for assessing whether the model where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Ho: Observed Frequencies/</a:t>
            </a:r>
            <a:r>
              <a:rPr kumimoji="0" lang="en-US" sz="1200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probabilties</a:t>
            </a:r>
            <a:r>
              <a:rPr kumimoji="0" lang="en-US" sz="1200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 =Expected Frequencies/probabilities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1200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200" b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Larger p-value </a:t>
            </a:r>
            <a:r>
              <a:rPr kumimoji="0" lang="en-US" sz="1200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indicate good model fit</a:t>
            </a:r>
            <a:endParaRPr lang="en-IN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IN" sz="1200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200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Thus, we accept the Null Hypothesis Ho that </a:t>
            </a: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Observed Frequencies = Expected Frequencies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1200" i="1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F32240-64DC-4C6C-94EE-797D70157D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0" t="69320" r="60207" b="8217"/>
          <a:stretch/>
        </p:blipFill>
        <p:spPr>
          <a:xfrm>
            <a:off x="5191157" y="1629332"/>
            <a:ext cx="3598421" cy="156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33819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</a:t>
            </a:r>
            <a:endParaRPr dirty="0"/>
          </a:p>
        </p:txBody>
      </p:sp>
      <p:sp>
        <p:nvSpPr>
          <p:cNvPr id="141" name="Shape 90"/>
          <p:cNvSpPr/>
          <p:nvPr/>
        </p:nvSpPr>
        <p:spPr>
          <a:xfrm>
            <a:off x="155017" y="820525"/>
            <a:ext cx="756422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 Inference and Diagnostics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843066-7682-4ED5-9B4C-65B17B8E0D58}"/>
              </a:ext>
            </a:extLst>
          </p:cNvPr>
          <p:cNvSpPr txBox="1"/>
          <p:nvPr/>
        </p:nvSpPr>
        <p:spPr>
          <a:xfrm>
            <a:off x="354422" y="1395843"/>
            <a:ext cx="5691959" cy="20313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Confusion Matrix</a:t>
            </a:r>
          </a:p>
          <a:p>
            <a:pPr algn="l"/>
            <a:endParaRPr lang="en-US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Confusion matrix is a tabulation of the predicted and actual value counts for each possible class. For a binary classification model like this one, where you're predicting one of two possible values, the confusion matrix is a 2x2 grid showing the predicted and actual value counts for classes </a:t>
            </a:r>
            <a:r>
              <a:rPr lang="en-US" b="1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0</a:t>
            </a:r>
            <a:r>
              <a:rPr lang="en-US" b="0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 and </a:t>
            </a:r>
            <a:r>
              <a:rPr lang="en-US" b="1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1</a:t>
            </a:r>
            <a:r>
              <a:rPr lang="en-US" b="0" i="0" dirty="0">
                <a:solidFill>
                  <a:schemeClr val="tx1"/>
                </a:solidFill>
                <a:effectLst/>
                <a:latin typeface="Segoe UI" panose="020B0502040204020203" pitchFamily="34" charset="0"/>
              </a:rPr>
              <a:t>, similar to this:</a:t>
            </a:r>
          </a:p>
          <a:p>
            <a:br>
              <a:rPr lang="en-US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</a:br>
            <a:endParaRPr kumimoji="0" lang="en-IN" sz="1400" b="1" i="0" u="sng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8D1561-83CE-47CF-8B65-B57DF5ED0D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29" t="28385" r="32704" b="30129"/>
          <a:stretch/>
        </p:blipFill>
        <p:spPr>
          <a:xfrm>
            <a:off x="404041" y="2972525"/>
            <a:ext cx="3636332" cy="21338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7F706-4FF7-4B21-AF2D-0D3E3F5E3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832" r="83488" b="6426"/>
          <a:stretch/>
        </p:blipFill>
        <p:spPr>
          <a:xfrm>
            <a:off x="6173969" y="1512100"/>
            <a:ext cx="2615609" cy="15381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2258B8-2CF0-40D6-8F03-EA40D289F280}"/>
              </a:ext>
            </a:extLst>
          </p:cNvPr>
          <p:cNvSpPr txBox="1"/>
          <p:nvPr/>
        </p:nvSpPr>
        <p:spPr>
          <a:xfrm>
            <a:off x="6411432" y="3229977"/>
            <a:ext cx="2615609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True negative: </a:t>
            </a:r>
            <a:r>
              <a:rPr kumimoji="0" lang="en-US" sz="1200" b="1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734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False negative: </a:t>
            </a:r>
            <a:r>
              <a:rPr lang="en-US" sz="1200" b="1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81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True Positive: </a:t>
            </a:r>
            <a:r>
              <a:rPr kumimoji="0" lang="en-US" sz="1200" b="1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368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False positive: </a:t>
            </a:r>
            <a:r>
              <a:rPr lang="en-US" sz="1200" b="1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317</a:t>
            </a:r>
            <a:endParaRPr kumimoji="0" lang="en-IN" sz="1200" b="1" i="1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424608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</a:t>
            </a:r>
            <a:endParaRPr dirty="0"/>
          </a:p>
        </p:txBody>
      </p:sp>
      <p:sp>
        <p:nvSpPr>
          <p:cNvPr id="141" name="Shape 90"/>
          <p:cNvSpPr/>
          <p:nvPr/>
        </p:nvSpPr>
        <p:spPr>
          <a:xfrm>
            <a:off x="155017" y="820525"/>
            <a:ext cx="756422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 Inference and Diagnostics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843066-7682-4ED5-9B4C-65B17B8E0D58}"/>
              </a:ext>
            </a:extLst>
          </p:cNvPr>
          <p:cNvSpPr txBox="1"/>
          <p:nvPr/>
        </p:nvSpPr>
        <p:spPr>
          <a:xfrm>
            <a:off x="354422" y="1395843"/>
            <a:ext cx="2962936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Sensitivity and Specificity</a:t>
            </a:r>
            <a:endParaRPr kumimoji="0" lang="en-IN" sz="1400" b="1" i="0" u="sng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2258B8-2CF0-40D6-8F03-EA40D289F280}"/>
              </a:ext>
            </a:extLst>
          </p:cNvPr>
          <p:cNvSpPr txBox="1"/>
          <p:nvPr/>
        </p:nvSpPr>
        <p:spPr>
          <a:xfrm>
            <a:off x="5505356" y="3332160"/>
            <a:ext cx="3638644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True negative: </a:t>
            </a:r>
            <a:r>
              <a:rPr kumimoji="0" lang="en-US" sz="1200" b="1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734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False negative: </a:t>
            </a:r>
            <a:r>
              <a:rPr lang="en-US" sz="1200" b="1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81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200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True Positive: </a:t>
            </a:r>
            <a:r>
              <a:rPr kumimoji="0" lang="en-US" sz="1200" b="1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368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False positive: </a:t>
            </a:r>
            <a:r>
              <a:rPr lang="en-US" sz="1200" b="1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317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200" b="1" i="1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AUC should be &gt; 0.80 and the desirable range of Gini is 0.4-0.8 which is significant here.</a:t>
            </a:r>
            <a:endParaRPr kumimoji="0" lang="en-IN" sz="1200" b="1" i="1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9C4305-E3BD-4DC6-A102-2EDE627A64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11" t="33122" r="24728" b="11249"/>
          <a:stretch/>
        </p:blipFill>
        <p:spPr>
          <a:xfrm>
            <a:off x="354422" y="1696533"/>
            <a:ext cx="4742121" cy="25352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78232A-B07E-4CAB-B5B5-880B925A1B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054" r="76667" b="11525"/>
          <a:stretch/>
        </p:blipFill>
        <p:spPr>
          <a:xfrm>
            <a:off x="5365897" y="1502609"/>
            <a:ext cx="2962935" cy="17084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406F28-60B0-4080-BCFD-6CD0C87DC584}"/>
              </a:ext>
            </a:extLst>
          </p:cNvPr>
          <p:cNvSpPr txBox="1"/>
          <p:nvPr/>
        </p:nvSpPr>
        <p:spPr>
          <a:xfrm>
            <a:off x="595423" y="4098522"/>
            <a:ext cx="4408968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i="1" dirty="0">
                <a:solidFill>
                  <a:srgbClr val="21252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Gini index or Gini impurity </a:t>
            </a:r>
            <a:r>
              <a:rPr lang="en-US" sz="12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measures the degree or probability of a particular variable being wrongly classified when it is randomly chosen</a:t>
            </a:r>
            <a:endParaRPr kumimoji="0" lang="en-IN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641461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578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Data Exploration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Model Development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Interpretation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</a:t>
            </a:r>
            <a:endParaRPr dirty="0"/>
          </a:p>
        </p:txBody>
      </p:sp>
      <p:sp>
        <p:nvSpPr>
          <p:cNvPr id="141" name="Shape 90"/>
          <p:cNvSpPr/>
          <p:nvPr/>
        </p:nvSpPr>
        <p:spPr>
          <a:xfrm>
            <a:off x="155017" y="820525"/>
            <a:ext cx="756422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 Inference and Diagnostics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843066-7682-4ED5-9B4C-65B17B8E0D58}"/>
              </a:ext>
            </a:extLst>
          </p:cNvPr>
          <p:cNvSpPr txBox="1"/>
          <p:nvPr/>
        </p:nvSpPr>
        <p:spPr>
          <a:xfrm>
            <a:off x="354421" y="1395843"/>
            <a:ext cx="3554811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Lagrange Multiplier or Score Test</a:t>
            </a:r>
            <a:endParaRPr kumimoji="0" lang="en-IN" sz="1400" b="1" i="0" u="sng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406F28-60B0-4080-BCFD-6CD0C87DC584}"/>
              </a:ext>
            </a:extLst>
          </p:cNvPr>
          <p:cNvSpPr txBox="1"/>
          <p:nvPr/>
        </p:nvSpPr>
        <p:spPr>
          <a:xfrm>
            <a:off x="354422" y="1912678"/>
            <a:ext cx="4408968" cy="2492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i="1" dirty="0">
                <a:solidFill>
                  <a:srgbClr val="21252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Lagrange Multiplier or Score Test </a:t>
            </a:r>
            <a:r>
              <a:rPr lang="en-US" sz="1200" dirty="0">
                <a:solidFill>
                  <a:srgbClr val="21252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(Assess whether the current variable significantly improves the model fit or not).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lang="en-US" sz="1200" dirty="0">
              <a:solidFill>
                <a:srgbClr val="212529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	</a:t>
            </a:r>
            <a:r>
              <a:rPr kumimoji="0" lang="en-US" sz="120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Null Hypothesis</a:t>
            </a:r>
            <a:r>
              <a:rPr kumimoji="0" lang="en-US" sz="12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: Null model = Baseline Model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  <a:r>
              <a:rPr lang="en-US" sz="12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Alternate Hypothesis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Null model &lt;&gt; Baseline 	Model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2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kumimoji="0" lang="en-US" sz="12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ull model will explain the 'y' less and actual model will explain the 'y' more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2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2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If p-value is less than 0.05 then we reject the null hypothesis that the model is no better than chance.</a:t>
            </a:r>
            <a:endParaRPr kumimoji="0" lang="en-IN" sz="12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C7ACB7-3C8A-449B-860E-A4976EAA25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098" r="46201" b="10280"/>
          <a:stretch/>
        </p:blipFill>
        <p:spPr>
          <a:xfrm>
            <a:off x="4649972" y="1459983"/>
            <a:ext cx="4309730" cy="21834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79AA13A-9F16-4477-9721-108FA45B0BD7}"/>
              </a:ext>
            </a:extLst>
          </p:cNvPr>
          <p:cNvSpPr txBox="1"/>
          <p:nvPr/>
        </p:nvSpPr>
        <p:spPr>
          <a:xfrm>
            <a:off x="4649972" y="3722811"/>
            <a:ext cx="3638644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b="1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Here, null hypothesis is rejected as chi square probability is 0.0000 &lt; 0.05</a:t>
            </a:r>
            <a:endParaRPr kumimoji="0" lang="en-US" sz="1200" b="1" i="1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34216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</a:t>
            </a:r>
            <a:endParaRPr dirty="0"/>
          </a:p>
        </p:txBody>
      </p:sp>
      <p:sp>
        <p:nvSpPr>
          <p:cNvPr id="141" name="Shape 90"/>
          <p:cNvSpPr/>
          <p:nvPr/>
        </p:nvSpPr>
        <p:spPr>
          <a:xfrm>
            <a:off x="-8013" y="820525"/>
            <a:ext cx="756422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Regression: Inference and Diagnostics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843066-7682-4ED5-9B4C-65B17B8E0D58}"/>
              </a:ext>
            </a:extLst>
          </p:cNvPr>
          <p:cNvSpPr txBox="1"/>
          <p:nvPr/>
        </p:nvSpPr>
        <p:spPr>
          <a:xfrm>
            <a:off x="354421" y="1395843"/>
            <a:ext cx="3554811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sng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AUC-ROC Curve</a:t>
            </a:r>
            <a:endParaRPr kumimoji="0" lang="en-IN" sz="1400" b="1" i="0" u="sng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406F28-60B0-4080-BCFD-6CD0C87DC584}"/>
              </a:ext>
            </a:extLst>
          </p:cNvPr>
          <p:cNvSpPr txBox="1"/>
          <p:nvPr/>
        </p:nvSpPr>
        <p:spPr>
          <a:xfrm>
            <a:off x="354422" y="1912678"/>
            <a:ext cx="4139607" cy="32085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 </a:t>
            </a:r>
            <a:r>
              <a:rPr lang="en-US" sz="1200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Receiver Operator Characteristic (ROC)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curve is an evaluation metric for binary classification problems. It is a probability curve that plots the </a:t>
            </a:r>
            <a:r>
              <a:rPr lang="en-US" sz="1200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TPR 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against </a:t>
            </a:r>
            <a:r>
              <a:rPr lang="en-US" sz="1200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FPR 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 various threshold values and essentially </a:t>
            </a:r>
            <a:r>
              <a:rPr lang="en-US" sz="1200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separates the ‘signal’ from the ‘noise’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The higher the area under ROC curve the better is the prediction ability.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1200" b="0" i="0" dirty="0">
              <a:solidFill>
                <a:schemeClr val="tx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 </a:t>
            </a:r>
            <a:r>
              <a:rPr lang="en-US" sz="1200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Area Under the Curve (AUC) 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 the measure of the ability of a classifier to distinguish between classes and is used as a summary of the ROC curve.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1200" b="0" i="0" dirty="0">
              <a:solidFill>
                <a:schemeClr val="tx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following graphs show the </a:t>
            </a:r>
            <a:r>
              <a:rPr lang="en-US" sz="12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AUC-ROC curve.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12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KS- statistics </a:t>
            </a:r>
            <a:r>
              <a:rPr lang="en-US" sz="12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the model is : </a:t>
            </a:r>
            <a:r>
              <a:rPr lang="en-US" sz="1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0.5179</a:t>
            </a:r>
            <a:r>
              <a:rPr lang="en-US" sz="12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which is well between 40-70% significance level.</a:t>
            </a:r>
          </a:p>
          <a:p>
            <a:pPr marL="171450" marR="0" indent="-1714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IN" sz="105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BD23C4-0BB1-4EB6-82F9-6B95F0FEB9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72"/>
          <a:stretch/>
        </p:blipFill>
        <p:spPr>
          <a:xfrm>
            <a:off x="6081823" y="841701"/>
            <a:ext cx="3041715" cy="19582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877AAA-4A2E-4974-A4EE-9DD19210DE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703" r="3835" b="2640"/>
          <a:stretch/>
        </p:blipFill>
        <p:spPr>
          <a:xfrm>
            <a:off x="6202326" y="2806999"/>
            <a:ext cx="2973575" cy="210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5547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2" y="-11646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Interpretation</a:t>
            </a:r>
          </a:p>
        </p:txBody>
      </p:sp>
      <p:sp>
        <p:nvSpPr>
          <p:cNvPr id="150" name="Shape 99"/>
          <p:cNvSpPr/>
          <p:nvPr/>
        </p:nvSpPr>
        <p:spPr>
          <a:xfrm>
            <a:off x="205025" y="742557"/>
            <a:ext cx="856560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Hypothesis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B89806-5ACA-439C-9EA1-B6536FEC7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34" y="1306937"/>
            <a:ext cx="8655441" cy="365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36169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537899" y="1895175"/>
            <a:ext cx="3953102" cy="72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rPr lang="en-US" dirty="0"/>
              <a:t>Thank You</a:t>
            </a:r>
            <a:endParaRPr dirty="0"/>
          </a:p>
        </p:txBody>
      </p:sp>
      <p:sp>
        <p:nvSpPr>
          <p:cNvPr id="15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Introduction</a:t>
            </a:r>
            <a:endParaRPr dirty="0"/>
          </a:p>
        </p:txBody>
      </p:sp>
      <p:sp>
        <p:nvSpPr>
          <p:cNvPr id="118" name="Shape 65"/>
          <p:cNvSpPr/>
          <p:nvPr/>
        </p:nvSpPr>
        <p:spPr>
          <a:xfrm>
            <a:off x="343873" y="1211200"/>
            <a:ext cx="7098917" cy="2429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b="1" dirty="0"/>
              <a:t>Case: Credit Card Default</a:t>
            </a:r>
          </a:p>
          <a:p>
            <a:pPr marL="444500" indent="-3429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We would like to be able to predict customers that are likely to default</a:t>
            </a:r>
          </a:p>
          <a:p>
            <a:pPr marL="444500" indent="-3429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endParaRPr lang="en-US" sz="1800" dirty="0"/>
          </a:p>
          <a:p>
            <a:pPr marL="444500" indent="-3429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The Y variable (Default) is categorical: Yes or No</a:t>
            </a:r>
          </a:p>
          <a:p>
            <a:pPr marL="444500" indent="-3429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endParaRPr lang="en-US" sz="1800" dirty="0"/>
          </a:p>
          <a:p>
            <a:pPr marL="444500" indent="-3429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How do we check the relationship between Y and X?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56331913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Introduction</a:t>
            </a:r>
            <a:endParaRPr dirty="0"/>
          </a:p>
        </p:txBody>
      </p:sp>
      <p:sp>
        <p:nvSpPr>
          <p:cNvPr id="118" name="Shape 65"/>
          <p:cNvSpPr/>
          <p:nvPr/>
        </p:nvSpPr>
        <p:spPr>
          <a:xfrm>
            <a:off x="343873" y="1211200"/>
            <a:ext cx="7098917" cy="2498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b="1" dirty="0"/>
              <a:t>Why not Linear Regression?</a:t>
            </a:r>
          </a:p>
          <a:p>
            <a:pPr marL="444500" indent="-3429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The regression line </a:t>
            </a:r>
            <a:r>
              <a:rPr lang="en-US" sz="1800" dirty="0" err="1"/>
              <a:t>ßo+ß₁X</a:t>
            </a:r>
            <a:r>
              <a:rPr lang="en-US" sz="1800" dirty="0"/>
              <a:t> can take on any value between negative and positive infinity. </a:t>
            </a:r>
          </a:p>
          <a:p>
            <a:pPr marL="444500" indent="-3429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In the Credit Default classification problem, Y can only take on two possible values: 0 or 1.. </a:t>
            </a:r>
          </a:p>
          <a:p>
            <a:pPr marL="444500" indent="-34290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Therefore the regression line often predicts the wrong value for Y in classification problems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54536683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Introduction</a:t>
            </a:r>
            <a:endParaRPr dirty="0"/>
          </a:p>
        </p:txBody>
      </p:sp>
      <p:sp>
        <p:nvSpPr>
          <p:cNvPr id="118" name="Shape 65"/>
          <p:cNvSpPr/>
          <p:nvPr/>
        </p:nvSpPr>
        <p:spPr>
          <a:xfrm>
            <a:off x="343873" y="1211200"/>
            <a:ext cx="7098917" cy="2429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/>
          <a:p>
            <a:pPr marL="101600">
              <a:lnSpc>
                <a:spcPct val="115000"/>
              </a:lnSpc>
              <a:buClr>
                <a:srgbClr val="000000"/>
              </a:buClr>
              <a:buSzPts val="2000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b="1" dirty="0"/>
              <a:t>Solution: Use Logistic Function. </a:t>
            </a:r>
          </a:p>
          <a:p>
            <a:pPr marL="387350" indent="-28575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Instead of trying to predict Y, let's try to predict P(Y= 1), i.e., the probability a customer Defaults.</a:t>
            </a:r>
          </a:p>
          <a:p>
            <a:pPr marL="387350" indent="-28575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We could model P(Y = 1) using a function that gives outputs between 0 and 1.. </a:t>
            </a:r>
          </a:p>
          <a:p>
            <a:pPr marL="387350" indent="-28575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We can use the logistic function : </a:t>
            </a:r>
          </a:p>
          <a:p>
            <a:pPr marL="387350" indent="-285750">
              <a:lnSpc>
                <a:spcPct val="115000"/>
              </a:lnSpc>
              <a:buClr>
                <a:srgbClr val="000000"/>
              </a:buClr>
              <a:buSzPts val="2000"/>
              <a:buFont typeface="Wingdings" panose="05000000000000000000" pitchFamily="2" charset="2"/>
              <a:buChar char="q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lang="en-US" sz="1800" dirty="0"/>
              <a:t>Logistic Regression!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8EA387-8D3A-42D4-A215-D5042CD73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42" t="17365" r="18605" b="40327"/>
          <a:stretch/>
        </p:blipFill>
        <p:spPr>
          <a:xfrm>
            <a:off x="1176629" y="3650730"/>
            <a:ext cx="4059822" cy="1096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67B9D6-5B09-4905-AF47-5BC18651CB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18" t="17363" r="22558" b="18827"/>
          <a:stretch/>
        </p:blipFill>
        <p:spPr>
          <a:xfrm>
            <a:off x="5937461" y="2807393"/>
            <a:ext cx="2891105" cy="224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19805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4" name="Shape 73"/>
          <p:cNvSpPr/>
          <p:nvPr/>
        </p:nvSpPr>
        <p:spPr>
          <a:xfrm>
            <a:off x="355044" y="1900956"/>
            <a:ext cx="3167877" cy="25333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400" b="1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Context of the problem:</a:t>
            </a:r>
          </a:p>
          <a:p>
            <a:endParaRPr lang="en-US" sz="1300" b="1" i="0" dirty="0">
              <a:solidFill>
                <a:schemeClr val="tx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300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‘The client, a financial service institution, want to increase revenue streams and intents to target a</a:t>
            </a:r>
            <a:br>
              <a:rPr lang="en-US" sz="1300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1300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segment of their customers who are most likely to default on the loans/Credit taken.’</a:t>
            </a:r>
            <a:r>
              <a:rPr lang="en-US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br>
              <a:rPr lang="en-US" sz="2000" dirty="0"/>
            </a:b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72">
            <a:extLst>
              <a:ext uri="{FF2B5EF4-FFF2-40B4-BE49-F238E27FC236}">
                <a16:creationId xmlns:a16="http://schemas.microsoft.com/office/drawing/2014/main" id="{2F88A1B9-C4D6-4981-98BA-FDDE05CCB12A}"/>
              </a:ext>
            </a:extLst>
          </p:cNvPr>
          <p:cNvSpPr/>
          <p:nvPr/>
        </p:nvSpPr>
        <p:spPr>
          <a:xfrm>
            <a:off x="289200" y="1014065"/>
            <a:ext cx="8565600" cy="803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Identifying the key variables which significantly explains the probability of ‘</a:t>
            </a:r>
            <a:r>
              <a:rPr lang="en-US" sz="18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Default_On_Payment</a:t>
            </a:r>
            <a:r>
              <a:rPr lang="en-US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73">
            <a:extLst>
              <a:ext uri="{FF2B5EF4-FFF2-40B4-BE49-F238E27FC236}">
                <a16:creationId xmlns:a16="http://schemas.microsoft.com/office/drawing/2014/main" id="{4A32F357-751F-4D50-AC58-B392931088FB}"/>
              </a:ext>
            </a:extLst>
          </p:cNvPr>
          <p:cNvSpPr/>
          <p:nvPr/>
        </p:nvSpPr>
        <p:spPr>
          <a:xfrm>
            <a:off x="3997843" y="1337601"/>
            <a:ext cx="4185684" cy="4328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i="0" u="sng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Approach Required:</a:t>
            </a:r>
            <a:br>
              <a:rPr lang="en-US" sz="1400" b="1" i="0" u="sng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13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&amp; Analytical Solution </a:t>
            </a:r>
            <a: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which takes into</a:t>
            </a:r>
            <a:b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account the business context.</a:t>
            </a:r>
            <a:b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sz="1300" b="1" i="0" dirty="0">
              <a:solidFill>
                <a:srgbClr val="00000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treatment: </a:t>
            </a:r>
            <a: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Missing Values Treatment</a:t>
            </a:r>
            <a:b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sz="1300" b="0" i="0" dirty="0">
              <a:solidFill>
                <a:srgbClr val="00000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Exploration</a:t>
            </a:r>
            <a:br>
              <a:rPr lang="en-US" sz="13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sz="1300" b="1" i="0" dirty="0">
              <a:solidFill>
                <a:srgbClr val="00000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Splitting </a:t>
            </a:r>
            <a: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data into train and test data</a:t>
            </a:r>
            <a:b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sz="1300" b="0" i="0" dirty="0">
              <a:solidFill>
                <a:srgbClr val="00000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Building and Refinement: </a:t>
            </a:r>
            <a: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 and</a:t>
            </a:r>
            <a:b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Test Data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3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Hypothesis formulation: </a:t>
            </a:r>
            <a: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hypothesis of</a:t>
            </a:r>
            <a:b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13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independent variable w.r.t dependent variable</a:t>
            </a:r>
          </a:p>
          <a:p>
            <a:r>
              <a:rPr lang="en-US" sz="1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br>
              <a:rPr lang="en-US" sz="1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br>
              <a:rPr lang="en-US" sz="13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sz="1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2" name="Shape 81">
            <a:extLst>
              <a:ext uri="{FF2B5EF4-FFF2-40B4-BE49-F238E27FC236}">
                <a16:creationId xmlns:a16="http://schemas.microsoft.com/office/drawing/2014/main" id="{23E331EC-7AA7-4AAF-B45B-D2F90F9D9D50}"/>
              </a:ext>
            </a:extLst>
          </p:cNvPr>
          <p:cNvSpPr/>
          <p:nvPr/>
        </p:nvSpPr>
        <p:spPr>
          <a:xfrm>
            <a:off x="263062" y="1083218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Quality Assessment and Clean Up</a:t>
            </a:r>
            <a:endParaRPr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CA0CC0-DC6C-4A0A-85B6-FBC42003CCE8}"/>
              </a:ext>
            </a:extLst>
          </p:cNvPr>
          <p:cNvSpPr txBox="1"/>
          <p:nvPr/>
        </p:nvSpPr>
        <p:spPr>
          <a:xfrm>
            <a:off x="2043223" y="1862238"/>
            <a:ext cx="4596808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ctr"/>
            <a:r>
              <a:rPr lang="en-US" b="1" u="sng" dirty="0"/>
              <a:t>Summary Table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4E6674-57EC-482A-84DB-4E92D2507E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911099"/>
              </p:ext>
            </p:extLst>
          </p:nvPr>
        </p:nvGraphicFramePr>
        <p:xfrm>
          <a:off x="1036013" y="2285146"/>
          <a:ext cx="7088373" cy="919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7864">
                  <a:extLst>
                    <a:ext uri="{9D8B030D-6E8A-4147-A177-3AD203B41FA5}">
                      <a16:colId xmlns:a16="http://schemas.microsoft.com/office/drawing/2014/main" val="16340629"/>
                    </a:ext>
                  </a:extLst>
                </a:gridCol>
                <a:gridCol w="897386">
                  <a:extLst>
                    <a:ext uri="{9D8B030D-6E8A-4147-A177-3AD203B41FA5}">
                      <a16:colId xmlns:a16="http://schemas.microsoft.com/office/drawing/2014/main" val="1295828161"/>
                    </a:ext>
                  </a:extLst>
                </a:gridCol>
                <a:gridCol w="1189244">
                  <a:extLst>
                    <a:ext uri="{9D8B030D-6E8A-4147-A177-3AD203B41FA5}">
                      <a16:colId xmlns:a16="http://schemas.microsoft.com/office/drawing/2014/main" val="1255765470"/>
                    </a:ext>
                  </a:extLst>
                </a:gridCol>
                <a:gridCol w="1057948">
                  <a:extLst>
                    <a:ext uri="{9D8B030D-6E8A-4147-A177-3AD203B41FA5}">
                      <a16:colId xmlns:a16="http://schemas.microsoft.com/office/drawing/2014/main" val="3909517667"/>
                    </a:ext>
                  </a:extLst>
                </a:gridCol>
                <a:gridCol w="948602">
                  <a:extLst>
                    <a:ext uri="{9D8B030D-6E8A-4147-A177-3AD203B41FA5}">
                      <a16:colId xmlns:a16="http://schemas.microsoft.com/office/drawing/2014/main" val="3294298573"/>
                    </a:ext>
                  </a:extLst>
                </a:gridCol>
                <a:gridCol w="854704">
                  <a:extLst>
                    <a:ext uri="{9D8B030D-6E8A-4147-A177-3AD203B41FA5}">
                      <a16:colId xmlns:a16="http://schemas.microsoft.com/office/drawing/2014/main" val="2507743186"/>
                    </a:ext>
                  </a:extLst>
                </a:gridCol>
                <a:gridCol w="1012625">
                  <a:extLst>
                    <a:ext uri="{9D8B030D-6E8A-4147-A177-3AD203B41FA5}">
                      <a16:colId xmlns:a16="http://schemas.microsoft.com/office/drawing/2014/main" val="30856341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Accuracy</a:t>
                      </a:r>
                      <a:endParaRPr lang="en-IN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Completeness</a:t>
                      </a:r>
                      <a:endParaRPr lang="en-IN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Consistency</a:t>
                      </a:r>
                      <a:endParaRPr lang="en-IN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Currency</a:t>
                      </a:r>
                      <a:endParaRPr lang="en-IN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Relevancy</a:t>
                      </a:r>
                      <a:endParaRPr lang="en-IN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Validity</a:t>
                      </a:r>
                      <a:endParaRPr lang="en-IN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784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b="1" dirty="0" err="1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Data_for</a:t>
                      </a:r>
                      <a:r>
                        <a:rPr lang="en-US" sz="10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_</a:t>
                      </a:r>
                    </a:p>
                    <a:p>
                      <a:r>
                        <a:rPr lang="en-US" sz="10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Logistic_</a:t>
                      </a:r>
                    </a:p>
                    <a:p>
                      <a:r>
                        <a:rPr lang="en-US" sz="1000" b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Regression</a:t>
                      </a:r>
                      <a:endParaRPr lang="en-IN" sz="10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1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No missing value</a:t>
                      </a:r>
                      <a:endParaRPr lang="en-IN" b="1" i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  <a:p>
                      <a:endParaRPr lang="en-IN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3366803"/>
                  </a:ext>
                </a:extLst>
              </a:tr>
            </a:tbl>
          </a:graphicData>
        </a:graphic>
      </p:graphicFrame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DCCD25F-CC08-4E35-B1D9-99018D98EE92}"/>
              </a:ext>
            </a:extLst>
          </p:cNvPr>
          <p:cNvSpPr/>
          <p:nvPr/>
        </p:nvSpPr>
        <p:spPr>
          <a:xfrm>
            <a:off x="2367516" y="2744886"/>
            <a:ext cx="439479" cy="310202"/>
          </a:xfrm>
          <a:custGeom>
            <a:avLst/>
            <a:gdLst>
              <a:gd name="connsiteX0" fmla="*/ 0 w 581246"/>
              <a:gd name="connsiteY0" fmla="*/ 297712 h 411126"/>
              <a:gd name="connsiteX1" fmla="*/ 21265 w 581246"/>
              <a:gd name="connsiteY1" fmla="*/ 333153 h 411126"/>
              <a:gd name="connsiteX2" fmla="*/ 49618 w 581246"/>
              <a:gd name="connsiteY2" fmla="*/ 368595 h 411126"/>
              <a:gd name="connsiteX3" fmla="*/ 63795 w 581246"/>
              <a:gd name="connsiteY3" fmla="*/ 396949 h 411126"/>
              <a:gd name="connsiteX4" fmla="*/ 99237 w 581246"/>
              <a:gd name="connsiteY4" fmla="*/ 411126 h 411126"/>
              <a:gd name="connsiteX5" fmla="*/ 155944 w 581246"/>
              <a:gd name="connsiteY5" fmla="*/ 396949 h 411126"/>
              <a:gd name="connsiteX6" fmla="*/ 191386 w 581246"/>
              <a:gd name="connsiteY6" fmla="*/ 361507 h 411126"/>
              <a:gd name="connsiteX7" fmla="*/ 326065 w 581246"/>
              <a:gd name="connsiteY7" fmla="*/ 241005 h 411126"/>
              <a:gd name="connsiteX8" fmla="*/ 474921 w 581246"/>
              <a:gd name="connsiteY8" fmla="*/ 92149 h 411126"/>
              <a:gd name="connsiteX9" fmla="*/ 524539 w 581246"/>
              <a:gd name="connsiteY9" fmla="*/ 49619 h 411126"/>
              <a:gd name="connsiteX10" fmla="*/ 545804 w 581246"/>
              <a:gd name="connsiteY10" fmla="*/ 28353 h 411126"/>
              <a:gd name="connsiteX11" fmla="*/ 581246 w 581246"/>
              <a:gd name="connsiteY11" fmla="*/ 0 h 41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1246" h="411126">
                <a:moveTo>
                  <a:pt x="0" y="297712"/>
                </a:moveTo>
                <a:cubicBezTo>
                  <a:pt x="7088" y="309526"/>
                  <a:pt x="13364" y="321866"/>
                  <a:pt x="21265" y="333153"/>
                </a:cubicBezTo>
                <a:cubicBezTo>
                  <a:pt x="29941" y="345547"/>
                  <a:pt x="41226" y="356007"/>
                  <a:pt x="49618" y="368595"/>
                </a:cubicBezTo>
                <a:cubicBezTo>
                  <a:pt x="55479" y="377387"/>
                  <a:pt x="55772" y="390072"/>
                  <a:pt x="63795" y="396949"/>
                </a:cubicBezTo>
                <a:cubicBezTo>
                  <a:pt x="73456" y="405230"/>
                  <a:pt x="87423" y="406400"/>
                  <a:pt x="99237" y="411126"/>
                </a:cubicBezTo>
                <a:cubicBezTo>
                  <a:pt x="118139" y="406400"/>
                  <a:pt x="138789" y="406186"/>
                  <a:pt x="155944" y="396949"/>
                </a:cubicBezTo>
                <a:cubicBezTo>
                  <a:pt x="170654" y="389028"/>
                  <a:pt x="179070" y="372797"/>
                  <a:pt x="191386" y="361507"/>
                </a:cubicBezTo>
                <a:cubicBezTo>
                  <a:pt x="235792" y="320802"/>
                  <a:pt x="282391" y="282495"/>
                  <a:pt x="326065" y="241005"/>
                </a:cubicBezTo>
                <a:cubicBezTo>
                  <a:pt x="376939" y="192675"/>
                  <a:pt x="424409" y="140858"/>
                  <a:pt x="474921" y="92149"/>
                </a:cubicBezTo>
                <a:cubicBezTo>
                  <a:pt x="490602" y="77028"/>
                  <a:pt x="508347" y="64192"/>
                  <a:pt x="524539" y="49619"/>
                </a:cubicBezTo>
                <a:cubicBezTo>
                  <a:pt x="531990" y="42913"/>
                  <a:pt x="538103" y="34771"/>
                  <a:pt x="545804" y="28353"/>
                </a:cubicBezTo>
                <a:cubicBezTo>
                  <a:pt x="599463" y="-16363"/>
                  <a:pt x="539995" y="41251"/>
                  <a:pt x="581246" y="0"/>
                </a:cubicBez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4E88DB9-E93D-461C-819C-4747F6CE8181}"/>
              </a:ext>
            </a:extLst>
          </p:cNvPr>
          <p:cNvSpPr/>
          <p:nvPr/>
        </p:nvSpPr>
        <p:spPr>
          <a:xfrm>
            <a:off x="4545862" y="2744886"/>
            <a:ext cx="439479" cy="310202"/>
          </a:xfrm>
          <a:custGeom>
            <a:avLst/>
            <a:gdLst>
              <a:gd name="connsiteX0" fmla="*/ 0 w 581246"/>
              <a:gd name="connsiteY0" fmla="*/ 297712 h 411126"/>
              <a:gd name="connsiteX1" fmla="*/ 21265 w 581246"/>
              <a:gd name="connsiteY1" fmla="*/ 333153 h 411126"/>
              <a:gd name="connsiteX2" fmla="*/ 49618 w 581246"/>
              <a:gd name="connsiteY2" fmla="*/ 368595 h 411126"/>
              <a:gd name="connsiteX3" fmla="*/ 63795 w 581246"/>
              <a:gd name="connsiteY3" fmla="*/ 396949 h 411126"/>
              <a:gd name="connsiteX4" fmla="*/ 99237 w 581246"/>
              <a:gd name="connsiteY4" fmla="*/ 411126 h 411126"/>
              <a:gd name="connsiteX5" fmla="*/ 155944 w 581246"/>
              <a:gd name="connsiteY5" fmla="*/ 396949 h 411126"/>
              <a:gd name="connsiteX6" fmla="*/ 191386 w 581246"/>
              <a:gd name="connsiteY6" fmla="*/ 361507 h 411126"/>
              <a:gd name="connsiteX7" fmla="*/ 326065 w 581246"/>
              <a:gd name="connsiteY7" fmla="*/ 241005 h 411126"/>
              <a:gd name="connsiteX8" fmla="*/ 474921 w 581246"/>
              <a:gd name="connsiteY8" fmla="*/ 92149 h 411126"/>
              <a:gd name="connsiteX9" fmla="*/ 524539 w 581246"/>
              <a:gd name="connsiteY9" fmla="*/ 49619 h 411126"/>
              <a:gd name="connsiteX10" fmla="*/ 545804 w 581246"/>
              <a:gd name="connsiteY10" fmla="*/ 28353 h 411126"/>
              <a:gd name="connsiteX11" fmla="*/ 581246 w 581246"/>
              <a:gd name="connsiteY11" fmla="*/ 0 h 41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1246" h="411126">
                <a:moveTo>
                  <a:pt x="0" y="297712"/>
                </a:moveTo>
                <a:cubicBezTo>
                  <a:pt x="7088" y="309526"/>
                  <a:pt x="13364" y="321866"/>
                  <a:pt x="21265" y="333153"/>
                </a:cubicBezTo>
                <a:cubicBezTo>
                  <a:pt x="29941" y="345547"/>
                  <a:pt x="41226" y="356007"/>
                  <a:pt x="49618" y="368595"/>
                </a:cubicBezTo>
                <a:cubicBezTo>
                  <a:pt x="55479" y="377387"/>
                  <a:pt x="55772" y="390072"/>
                  <a:pt x="63795" y="396949"/>
                </a:cubicBezTo>
                <a:cubicBezTo>
                  <a:pt x="73456" y="405230"/>
                  <a:pt x="87423" y="406400"/>
                  <a:pt x="99237" y="411126"/>
                </a:cubicBezTo>
                <a:cubicBezTo>
                  <a:pt x="118139" y="406400"/>
                  <a:pt x="138789" y="406186"/>
                  <a:pt x="155944" y="396949"/>
                </a:cubicBezTo>
                <a:cubicBezTo>
                  <a:pt x="170654" y="389028"/>
                  <a:pt x="179070" y="372797"/>
                  <a:pt x="191386" y="361507"/>
                </a:cubicBezTo>
                <a:cubicBezTo>
                  <a:pt x="235792" y="320802"/>
                  <a:pt x="282391" y="282495"/>
                  <a:pt x="326065" y="241005"/>
                </a:cubicBezTo>
                <a:cubicBezTo>
                  <a:pt x="376939" y="192675"/>
                  <a:pt x="424409" y="140858"/>
                  <a:pt x="474921" y="92149"/>
                </a:cubicBezTo>
                <a:cubicBezTo>
                  <a:pt x="490602" y="77028"/>
                  <a:pt x="508347" y="64192"/>
                  <a:pt x="524539" y="49619"/>
                </a:cubicBezTo>
                <a:cubicBezTo>
                  <a:pt x="531990" y="42913"/>
                  <a:pt x="538103" y="34771"/>
                  <a:pt x="545804" y="28353"/>
                </a:cubicBezTo>
                <a:cubicBezTo>
                  <a:pt x="599463" y="-16363"/>
                  <a:pt x="539995" y="41251"/>
                  <a:pt x="581246" y="0"/>
                </a:cubicBez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96187DA-6CBD-4DCC-807B-E56873A3FB2F}"/>
              </a:ext>
            </a:extLst>
          </p:cNvPr>
          <p:cNvSpPr/>
          <p:nvPr/>
        </p:nvSpPr>
        <p:spPr>
          <a:xfrm>
            <a:off x="5525385" y="2744886"/>
            <a:ext cx="439479" cy="310202"/>
          </a:xfrm>
          <a:custGeom>
            <a:avLst/>
            <a:gdLst>
              <a:gd name="connsiteX0" fmla="*/ 0 w 581246"/>
              <a:gd name="connsiteY0" fmla="*/ 297712 h 411126"/>
              <a:gd name="connsiteX1" fmla="*/ 21265 w 581246"/>
              <a:gd name="connsiteY1" fmla="*/ 333153 h 411126"/>
              <a:gd name="connsiteX2" fmla="*/ 49618 w 581246"/>
              <a:gd name="connsiteY2" fmla="*/ 368595 h 411126"/>
              <a:gd name="connsiteX3" fmla="*/ 63795 w 581246"/>
              <a:gd name="connsiteY3" fmla="*/ 396949 h 411126"/>
              <a:gd name="connsiteX4" fmla="*/ 99237 w 581246"/>
              <a:gd name="connsiteY4" fmla="*/ 411126 h 411126"/>
              <a:gd name="connsiteX5" fmla="*/ 155944 w 581246"/>
              <a:gd name="connsiteY5" fmla="*/ 396949 h 411126"/>
              <a:gd name="connsiteX6" fmla="*/ 191386 w 581246"/>
              <a:gd name="connsiteY6" fmla="*/ 361507 h 411126"/>
              <a:gd name="connsiteX7" fmla="*/ 326065 w 581246"/>
              <a:gd name="connsiteY7" fmla="*/ 241005 h 411126"/>
              <a:gd name="connsiteX8" fmla="*/ 474921 w 581246"/>
              <a:gd name="connsiteY8" fmla="*/ 92149 h 411126"/>
              <a:gd name="connsiteX9" fmla="*/ 524539 w 581246"/>
              <a:gd name="connsiteY9" fmla="*/ 49619 h 411126"/>
              <a:gd name="connsiteX10" fmla="*/ 545804 w 581246"/>
              <a:gd name="connsiteY10" fmla="*/ 28353 h 411126"/>
              <a:gd name="connsiteX11" fmla="*/ 581246 w 581246"/>
              <a:gd name="connsiteY11" fmla="*/ 0 h 41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1246" h="411126">
                <a:moveTo>
                  <a:pt x="0" y="297712"/>
                </a:moveTo>
                <a:cubicBezTo>
                  <a:pt x="7088" y="309526"/>
                  <a:pt x="13364" y="321866"/>
                  <a:pt x="21265" y="333153"/>
                </a:cubicBezTo>
                <a:cubicBezTo>
                  <a:pt x="29941" y="345547"/>
                  <a:pt x="41226" y="356007"/>
                  <a:pt x="49618" y="368595"/>
                </a:cubicBezTo>
                <a:cubicBezTo>
                  <a:pt x="55479" y="377387"/>
                  <a:pt x="55772" y="390072"/>
                  <a:pt x="63795" y="396949"/>
                </a:cubicBezTo>
                <a:cubicBezTo>
                  <a:pt x="73456" y="405230"/>
                  <a:pt x="87423" y="406400"/>
                  <a:pt x="99237" y="411126"/>
                </a:cubicBezTo>
                <a:cubicBezTo>
                  <a:pt x="118139" y="406400"/>
                  <a:pt x="138789" y="406186"/>
                  <a:pt x="155944" y="396949"/>
                </a:cubicBezTo>
                <a:cubicBezTo>
                  <a:pt x="170654" y="389028"/>
                  <a:pt x="179070" y="372797"/>
                  <a:pt x="191386" y="361507"/>
                </a:cubicBezTo>
                <a:cubicBezTo>
                  <a:pt x="235792" y="320802"/>
                  <a:pt x="282391" y="282495"/>
                  <a:pt x="326065" y="241005"/>
                </a:cubicBezTo>
                <a:cubicBezTo>
                  <a:pt x="376939" y="192675"/>
                  <a:pt x="424409" y="140858"/>
                  <a:pt x="474921" y="92149"/>
                </a:cubicBezTo>
                <a:cubicBezTo>
                  <a:pt x="490602" y="77028"/>
                  <a:pt x="508347" y="64192"/>
                  <a:pt x="524539" y="49619"/>
                </a:cubicBezTo>
                <a:cubicBezTo>
                  <a:pt x="531990" y="42913"/>
                  <a:pt x="538103" y="34771"/>
                  <a:pt x="545804" y="28353"/>
                </a:cubicBezTo>
                <a:cubicBezTo>
                  <a:pt x="599463" y="-16363"/>
                  <a:pt x="539995" y="41251"/>
                  <a:pt x="581246" y="0"/>
                </a:cubicBez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6E770A0-6903-45DA-BC47-1DE381CE60E3}"/>
              </a:ext>
            </a:extLst>
          </p:cNvPr>
          <p:cNvSpPr/>
          <p:nvPr/>
        </p:nvSpPr>
        <p:spPr>
          <a:xfrm>
            <a:off x="6504908" y="2744886"/>
            <a:ext cx="439479" cy="310202"/>
          </a:xfrm>
          <a:custGeom>
            <a:avLst/>
            <a:gdLst>
              <a:gd name="connsiteX0" fmla="*/ 0 w 581246"/>
              <a:gd name="connsiteY0" fmla="*/ 297712 h 411126"/>
              <a:gd name="connsiteX1" fmla="*/ 21265 w 581246"/>
              <a:gd name="connsiteY1" fmla="*/ 333153 h 411126"/>
              <a:gd name="connsiteX2" fmla="*/ 49618 w 581246"/>
              <a:gd name="connsiteY2" fmla="*/ 368595 h 411126"/>
              <a:gd name="connsiteX3" fmla="*/ 63795 w 581246"/>
              <a:gd name="connsiteY3" fmla="*/ 396949 h 411126"/>
              <a:gd name="connsiteX4" fmla="*/ 99237 w 581246"/>
              <a:gd name="connsiteY4" fmla="*/ 411126 h 411126"/>
              <a:gd name="connsiteX5" fmla="*/ 155944 w 581246"/>
              <a:gd name="connsiteY5" fmla="*/ 396949 h 411126"/>
              <a:gd name="connsiteX6" fmla="*/ 191386 w 581246"/>
              <a:gd name="connsiteY6" fmla="*/ 361507 h 411126"/>
              <a:gd name="connsiteX7" fmla="*/ 326065 w 581246"/>
              <a:gd name="connsiteY7" fmla="*/ 241005 h 411126"/>
              <a:gd name="connsiteX8" fmla="*/ 474921 w 581246"/>
              <a:gd name="connsiteY8" fmla="*/ 92149 h 411126"/>
              <a:gd name="connsiteX9" fmla="*/ 524539 w 581246"/>
              <a:gd name="connsiteY9" fmla="*/ 49619 h 411126"/>
              <a:gd name="connsiteX10" fmla="*/ 545804 w 581246"/>
              <a:gd name="connsiteY10" fmla="*/ 28353 h 411126"/>
              <a:gd name="connsiteX11" fmla="*/ 581246 w 581246"/>
              <a:gd name="connsiteY11" fmla="*/ 0 h 41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1246" h="411126">
                <a:moveTo>
                  <a:pt x="0" y="297712"/>
                </a:moveTo>
                <a:cubicBezTo>
                  <a:pt x="7088" y="309526"/>
                  <a:pt x="13364" y="321866"/>
                  <a:pt x="21265" y="333153"/>
                </a:cubicBezTo>
                <a:cubicBezTo>
                  <a:pt x="29941" y="345547"/>
                  <a:pt x="41226" y="356007"/>
                  <a:pt x="49618" y="368595"/>
                </a:cubicBezTo>
                <a:cubicBezTo>
                  <a:pt x="55479" y="377387"/>
                  <a:pt x="55772" y="390072"/>
                  <a:pt x="63795" y="396949"/>
                </a:cubicBezTo>
                <a:cubicBezTo>
                  <a:pt x="73456" y="405230"/>
                  <a:pt x="87423" y="406400"/>
                  <a:pt x="99237" y="411126"/>
                </a:cubicBezTo>
                <a:cubicBezTo>
                  <a:pt x="118139" y="406400"/>
                  <a:pt x="138789" y="406186"/>
                  <a:pt x="155944" y="396949"/>
                </a:cubicBezTo>
                <a:cubicBezTo>
                  <a:pt x="170654" y="389028"/>
                  <a:pt x="179070" y="372797"/>
                  <a:pt x="191386" y="361507"/>
                </a:cubicBezTo>
                <a:cubicBezTo>
                  <a:pt x="235792" y="320802"/>
                  <a:pt x="282391" y="282495"/>
                  <a:pt x="326065" y="241005"/>
                </a:cubicBezTo>
                <a:cubicBezTo>
                  <a:pt x="376939" y="192675"/>
                  <a:pt x="424409" y="140858"/>
                  <a:pt x="474921" y="92149"/>
                </a:cubicBezTo>
                <a:cubicBezTo>
                  <a:pt x="490602" y="77028"/>
                  <a:pt x="508347" y="64192"/>
                  <a:pt x="524539" y="49619"/>
                </a:cubicBezTo>
                <a:cubicBezTo>
                  <a:pt x="531990" y="42913"/>
                  <a:pt x="538103" y="34771"/>
                  <a:pt x="545804" y="28353"/>
                </a:cubicBezTo>
                <a:cubicBezTo>
                  <a:pt x="599463" y="-16363"/>
                  <a:pt x="539995" y="41251"/>
                  <a:pt x="581246" y="0"/>
                </a:cubicBez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D2026AA-C903-4373-A4F6-E1D0EA629FCD}"/>
              </a:ext>
            </a:extLst>
          </p:cNvPr>
          <p:cNvSpPr/>
          <p:nvPr/>
        </p:nvSpPr>
        <p:spPr>
          <a:xfrm>
            <a:off x="7370134" y="2744886"/>
            <a:ext cx="439479" cy="310202"/>
          </a:xfrm>
          <a:custGeom>
            <a:avLst/>
            <a:gdLst>
              <a:gd name="connsiteX0" fmla="*/ 0 w 581246"/>
              <a:gd name="connsiteY0" fmla="*/ 297712 h 411126"/>
              <a:gd name="connsiteX1" fmla="*/ 21265 w 581246"/>
              <a:gd name="connsiteY1" fmla="*/ 333153 h 411126"/>
              <a:gd name="connsiteX2" fmla="*/ 49618 w 581246"/>
              <a:gd name="connsiteY2" fmla="*/ 368595 h 411126"/>
              <a:gd name="connsiteX3" fmla="*/ 63795 w 581246"/>
              <a:gd name="connsiteY3" fmla="*/ 396949 h 411126"/>
              <a:gd name="connsiteX4" fmla="*/ 99237 w 581246"/>
              <a:gd name="connsiteY4" fmla="*/ 411126 h 411126"/>
              <a:gd name="connsiteX5" fmla="*/ 155944 w 581246"/>
              <a:gd name="connsiteY5" fmla="*/ 396949 h 411126"/>
              <a:gd name="connsiteX6" fmla="*/ 191386 w 581246"/>
              <a:gd name="connsiteY6" fmla="*/ 361507 h 411126"/>
              <a:gd name="connsiteX7" fmla="*/ 326065 w 581246"/>
              <a:gd name="connsiteY7" fmla="*/ 241005 h 411126"/>
              <a:gd name="connsiteX8" fmla="*/ 474921 w 581246"/>
              <a:gd name="connsiteY8" fmla="*/ 92149 h 411126"/>
              <a:gd name="connsiteX9" fmla="*/ 524539 w 581246"/>
              <a:gd name="connsiteY9" fmla="*/ 49619 h 411126"/>
              <a:gd name="connsiteX10" fmla="*/ 545804 w 581246"/>
              <a:gd name="connsiteY10" fmla="*/ 28353 h 411126"/>
              <a:gd name="connsiteX11" fmla="*/ 581246 w 581246"/>
              <a:gd name="connsiteY11" fmla="*/ 0 h 41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1246" h="411126">
                <a:moveTo>
                  <a:pt x="0" y="297712"/>
                </a:moveTo>
                <a:cubicBezTo>
                  <a:pt x="7088" y="309526"/>
                  <a:pt x="13364" y="321866"/>
                  <a:pt x="21265" y="333153"/>
                </a:cubicBezTo>
                <a:cubicBezTo>
                  <a:pt x="29941" y="345547"/>
                  <a:pt x="41226" y="356007"/>
                  <a:pt x="49618" y="368595"/>
                </a:cubicBezTo>
                <a:cubicBezTo>
                  <a:pt x="55479" y="377387"/>
                  <a:pt x="55772" y="390072"/>
                  <a:pt x="63795" y="396949"/>
                </a:cubicBezTo>
                <a:cubicBezTo>
                  <a:pt x="73456" y="405230"/>
                  <a:pt x="87423" y="406400"/>
                  <a:pt x="99237" y="411126"/>
                </a:cubicBezTo>
                <a:cubicBezTo>
                  <a:pt x="118139" y="406400"/>
                  <a:pt x="138789" y="406186"/>
                  <a:pt x="155944" y="396949"/>
                </a:cubicBezTo>
                <a:cubicBezTo>
                  <a:pt x="170654" y="389028"/>
                  <a:pt x="179070" y="372797"/>
                  <a:pt x="191386" y="361507"/>
                </a:cubicBezTo>
                <a:cubicBezTo>
                  <a:pt x="235792" y="320802"/>
                  <a:pt x="282391" y="282495"/>
                  <a:pt x="326065" y="241005"/>
                </a:cubicBezTo>
                <a:cubicBezTo>
                  <a:pt x="376939" y="192675"/>
                  <a:pt x="424409" y="140858"/>
                  <a:pt x="474921" y="92149"/>
                </a:cubicBezTo>
                <a:cubicBezTo>
                  <a:pt x="490602" y="77028"/>
                  <a:pt x="508347" y="64192"/>
                  <a:pt x="524539" y="49619"/>
                </a:cubicBezTo>
                <a:cubicBezTo>
                  <a:pt x="531990" y="42913"/>
                  <a:pt x="538103" y="34771"/>
                  <a:pt x="545804" y="28353"/>
                </a:cubicBezTo>
                <a:cubicBezTo>
                  <a:pt x="599463" y="-16363"/>
                  <a:pt x="539995" y="41251"/>
                  <a:pt x="581246" y="0"/>
                </a:cubicBezTo>
              </a:path>
            </a:pathLst>
          </a:cu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6A555-9DC9-4D55-BD57-F876C09691E1}"/>
              </a:ext>
            </a:extLst>
          </p:cNvPr>
          <p:cNvSpPr txBox="1"/>
          <p:nvPr/>
        </p:nvSpPr>
        <p:spPr>
          <a:xfrm>
            <a:off x="1036013" y="3437860"/>
            <a:ext cx="7088373" cy="738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The dataset consist of 5000 observations of 23 variables.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No. of numerical variable : 9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No. of Categorical variable: 1</a:t>
            </a:r>
            <a:r>
              <a:rPr lang="en-US" dirty="0"/>
              <a:t>4</a:t>
            </a:r>
            <a:endParaRPr kumimoji="0" lang="en-IN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714205"/>
            <a:ext cx="8565600" cy="1000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insights from the given dataset : 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Numerical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46FDB1-F333-4843-BDF2-9540F2DDB415}"/>
              </a:ext>
            </a:extLst>
          </p:cNvPr>
          <p:cNvSpPr txBox="1"/>
          <p:nvPr/>
        </p:nvSpPr>
        <p:spPr>
          <a:xfrm>
            <a:off x="320084" y="1658617"/>
            <a:ext cx="3585609" cy="33239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Most of the customers have taken the loan from the financial service institution for an average of 21 months i.e. </a:t>
            </a: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2 years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average credit amount of </a:t>
            </a: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3271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has been taken by most of the customers though the highest credit amount is </a:t>
            </a: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18424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Most of the customers lie in the group of 29-38 years and have a mean age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 35 years. Age group of 69-78 has the lowest no. of customers.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018FC8A8-16EA-4329-B93B-BFAD043B2B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4885877"/>
              </p:ext>
            </p:extLst>
          </p:nvPr>
        </p:nvGraphicFramePr>
        <p:xfrm>
          <a:off x="5358808" y="796112"/>
          <a:ext cx="3814082" cy="2103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936C86F8-802B-46BB-8FA3-8D7BA46DB2D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2054020"/>
              </p:ext>
            </p:extLst>
          </p:nvPr>
        </p:nvGraphicFramePr>
        <p:xfrm>
          <a:off x="5578549" y="2828264"/>
          <a:ext cx="3360426" cy="2154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7414261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796112"/>
            <a:ext cx="8565600" cy="575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for the Categorical  Variable</a:t>
            </a:r>
            <a:endParaRPr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B4D23FD-535D-4C4E-9EB5-DD5B6E9C37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58060"/>
              </p:ext>
            </p:extLst>
          </p:nvPr>
        </p:nvGraphicFramePr>
        <p:xfrm>
          <a:off x="299725" y="1436925"/>
          <a:ext cx="8470900" cy="1632336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1102986876"/>
                    </a:ext>
                  </a:extLst>
                </a:gridCol>
                <a:gridCol w="1612900">
                  <a:extLst>
                    <a:ext uri="{9D8B030D-6E8A-4147-A177-3AD203B41FA5}">
                      <a16:colId xmlns:a16="http://schemas.microsoft.com/office/drawing/2014/main" val="4251200272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1003339423"/>
                    </a:ext>
                  </a:extLst>
                </a:gridCol>
                <a:gridCol w="1854200">
                  <a:extLst>
                    <a:ext uri="{9D8B030D-6E8A-4147-A177-3AD203B41FA5}">
                      <a16:colId xmlns:a16="http://schemas.microsoft.com/office/drawing/2014/main" val="205091292"/>
                    </a:ext>
                  </a:extLst>
                </a:gridCol>
                <a:gridCol w="1231900">
                  <a:extLst>
                    <a:ext uri="{9D8B030D-6E8A-4147-A177-3AD203B41FA5}">
                      <a16:colId xmlns:a16="http://schemas.microsoft.com/office/drawing/2014/main" val="756737174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1697579884"/>
                    </a:ext>
                  </a:extLst>
                </a:gridCol>
              </a:tblGrid>
              <a:tr h="204042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Status_Checking_Acc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Duration_in_Months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Credit_History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Purposre_Credit_Taken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Credit_Amount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Savings_Acc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2600891"/>
                  </a:ext>
                </a:extLst>
              </a:tr>
              <a:tr h="204042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A11:1370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Min.   : 4.0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A30: 200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A43    :1400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Min.   :  250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A61:3015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2924847"/>
                  </a:ext>
                </a:extLst>
              </a:tr>
              <a:tr h="204042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A12:1345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1st Qu.:12.0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A31: 245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A40    :1170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1st Qu.: 1366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A62: 515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4877507"/>
                  </a:ext>
                </a:extLst>
              </a:tr>
              <a:tr h="204042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A13: 315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Median :18.0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A32:2650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A42    : 905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Median : 2320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A63: 315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565473"/>
                  </a:ext>
                </a:extLst>
              </a:tr>
              <a:tr h="204042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A14:1970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Mean   :20.9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A33: 440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A41    : 515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Mean   : 3271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A64: 240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5860848"/>
                  </a:ext>
                </a:extLst>
              </a:tr>
              <a:tr h="204042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3rd Qu.:24.0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A34:1465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A49    : 485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3rd Qu.: 3972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A65: 915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1425342"/>
                  </a:ext>
                </a:extLst>
              </a:tr>
              <a:tr h="204042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Max.   :72.0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A46    : 250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Max.   :18424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9090639"/>
                  </a:ext>
                </a:extLst>
              </a:tr>
              <a:tr h="204042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(Other): 275 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1143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AC7A3FF-8ADF-496E-BEF1-B3C4399CD3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342710"/>
              </p:ext>
            </p:extLst>
          </p:nvPr>
        </p:nvGraphicFramePr>
        <p:xfrm>
          <a:off x="319350" y="3295798"/>
          <a:ext cx="8521700" cy="1213734"/>
        </p:xfrm>
        <a:graphic>
          <a:graphicData uri="http://schemas.openxmlformats.org/drawingml/2006/table">
            <a:tbl>
              <a:tblPr/>
              <a:tblGrid>
                <a:gridCol w="2243776">
                  <a:extLst>
                    <a:ext uri="{9D8B030D-6E8A-4147-A177-3AD203B41FA5}">
                      <a16:colId xmlns:a16="http://schemas.microsoft.com/office/drawing/2014/main" val="3352782179"/>
                    </a:ext>
                  </a:extLst>
                </a:gridCol>
                <a:gridCol w="1127701">
                  <a:extLst>
                    <a:ext uri="{9D8B030D-6E8A-4147-A177-3AD203B41FA5}">
                      <a16:colId xmlns:a16="http://schemas.microsoft.com/office/drawing/2014/main" val="94749111"/>
                    </a:ext>
                  </a:extLst>
                </a:gridCol>
                <a:gridCol w="1662487">
                  <a:extLst>
                    <a:ext uri="{9D8B030D-6E8A-4147-A177-3AD203B41FA5}">
                      <a16:colId xmlns:a16="http://schemas.microsoft.com/office/drawing/2014/main" val="1775862819"/>
                    </a:ext>
                  </a:extLst>
                </a:gridCol>
                <a:gridCol w="1964758">
                  <a:extLst>
                    <a:ext uri="{9D8B030D-6E8A-4147-A177-3AD203B41FA5}">
                      <a16:colId xmlns:a16="http://schemas.microsoft.com/office/drawing/2014/main" val="710919978"/>
                    </a:ext>
                  </a:extLst>
                </a:gridCol>
                <a:gridCol w="1522978">
                  <a:extLst>
                    <a:ext uri="{9D8B030D-6E8A-4147-A177-3AD203B41FA5}">
                      <a16:colId xmlns:a16="http://schemas.microsoft.com/office/drawing/2014/main" val="3419345473"/>
                    </a:ext>
                  </a:extLst>
                </a:gridCol>
              </a:tblGrid>
              <a:tr h="20228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Years_At_Present_Employment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Inst_Rt_Income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Marital_Status_Gender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Other_Debtors_Guarantors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Current_Address_Yrs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8926432"/>
                  </a:ext>
                </a:extLst>
              </a:tr>
              <a:tr h="20228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A71: 310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1:  680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A91: 250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A101:4535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1: 650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4655743"/>
                  </a:ext>
                </a:extLst>
              </a:tr>
              <a:tr h="20228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A72: 860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2: 1155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A92:1550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A102: 205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2: 1540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2282006"/>
                  </a:ext>
                </a:extLst>
              </a:tr>
              <a:tr h="20228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A73:1695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3: 785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A93:2740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A103: 260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3: 745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5030437"/>
                  </a:ext>
                </a:extLst>
              </a:tr>
              <a:tr h="20228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A74: 870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4: 2380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A94: 460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4: 2065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724405"/>
                  </a:ext>
                </a:extLst>
              </a:tr>
              <a:tr h="20228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A75:1265  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Open sans" panose="020B0606030504020204" pitchFamily="34" charset="0"/>
                        </a:rPr>
                        <a:t> </a:t>
                      </a:r>
                    </a:p>
                  </a:txBody>
                  <a:tcPr marL="6975" marR="6975" marT="69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56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443553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1787</Words>
  <Application>Microsoft Office PowerPoint</Application>
  <PresentationFormat>On-screen Show (16:9)</PresentationFormat>
  <Paragraphs>346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Arial</vt:lpstr>
      <vt:lpstr>Calibri</vt:lpstr>
      <vt:lpstr>Open Sans</vt:lpstr>
      <vt:lpstr>Open Sans</vt:lpstr>
      <vt:lpstr>Open Sans ExtraBold</vt:lpstr>
      <vt:lpstr>Open Sans Light</vt:lpstr>
      <vt:lpstr>Segoe UI</vt:lpstr>
      <vt:lpstr>Times New Roman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Sreya Basak</cp:lastModifiedBy>
  <cp:revision>43</cp:revision>
  <dcterms:modified xsi:type="dcterms:W3CDTF">2021-08-25T15:45:51Z</dcterms:modified>
</cp:coreProperties>
</file>